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65" r:id="rId2"/>
    <p:sldId id="593" r:id="rId3"/>
    <p:sldId id="600" r:id="rId4"/>
    <p:sldId id="597" r:id="rId5"/>
    <p:sldId id="601" r:id="rId6"/>
    <p:sldId id="596" r:id="rId7"/>
    <p:sldId id="589" r:id="rId8"/>
    <p:sldId id="590" r:id="rId9"/>
    <p:sldId id="603" r:id="rId10"/>
    <p:sldId id="599" r:id="rId11"/>
    <p:sldId id="604" r:id="rId12"/>
  </p:sldIdLst>
  <p:sldSz cx="9144000" cy="6858000" type="screen4x3"/>
  <p:notesSz cx="7010400" cy="9296400"/>
  <p:defaultTextStyle>
    <a:defPPr>
      <a:defRPr lang="en-US"/>
    </a:defPPr>
    <a:lvl1pPr algn="l" defTabSz="60952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1pPr>
    <a:lvl2pPr marL="609528" indent="-380955" algn="l" defTabSz="60952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2pPr>
    <a:lvl3pPr marL="1219058" indent="-761911" algn="l" defTabSz="60952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3pPr>
    <a:lvl4pPr marL="1828586" indent="-1142867" algn="l" defTabSz="60952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4pPr>
    <a:lvl5pPr marL="2438115" indent="-1523822" algn="l" defTabSz="60952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5pPr>
    <a:lvl6pPr marL="1142867" algn="l" defTabSz="228573" rtl="0" eaLnBrk="1" latinLnBrk="0" hangingPunct="1"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6pPr>
    <a:lvl7pPr marL="1371440" algn="l" defTabSz="228573" rtl="0" eaLnBrk="1" latinLnBrk="0" hangingPunct="1"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7pPr>
    <a:lvl8pPr marL="1600013" algn="l" defTabSz="228573" rtl="0" eaLnBrk="1" latinLnBrk="0" hangingPunct="1"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8pPr>
    <a:lvl9pPr marL="1828586" algn="l" defTabSz="228573" rtl="0" eaLnBrk="1" latinLnBrk="0" hangingPunct="1"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-2160">
          <p15:clr>
            <a:srgbClr val="A4A3A4"/>
          </p15:clr>
        </p15:guide>
        <p15:guide id="2" pos="-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B74"/>
    <a:srgbClr val="010000"/>
    <a:srgbClr val="2F3A49"/>
    <a:srgbClr val="1D8EEA"/>
    <a:srgbClr val="3A3B39"/>
    <a:srgbClr val="191F29"/>
    <a:srgbClr val="252E3C"/>
    <a:srgbClr val="2E3949"/>
    <a:srgbClr val="E63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98" autoAdjust="0"/>
    <p:restoredTop sz="94694" autoAdjust="0"/>
  </p:normalViewPr>
  <p:slideViewPr>
    <p:cSldViewPr snapToGrid="0" snapToObjects="1">
      <p:cViewPr varScale="1">
        <p:scale>
          <a:sx n="62" d="100"/>
          <a:sy n="62" d="100"/>
        </p:scale>
        <p:origin x="1878" y="66"/>
      </p:cViewPr>
      <p:guideLst>
        <p:guide orient="horz" pos="-2160"/>
        <p:guide pos="-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-2816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3F0B22-80D8-A240-88D8-6CDFB08692D4}" type="datetimeFigureOut">
              <a:rPr lang="en-US"/>
              <a:pPr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B9D954-FF45-1542-8BE6-C7588FB0C5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561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0A0CD6-79AE-434D-9C95-B8429B014377}" type="datetimeFigureOut">
              <a:rPr lang="en-US"/>
              <a:pPr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778C44-DDF9-3749-ACF5-CE6D4EBD2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906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09528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pitchFamily="33" charset="-128"/>
        <a:cs typeface="ＭＳ Ｐゴシック" pitchFamily="33" charset="-128"/>
      </a:defRPr>
    </a:lvl1pPr>
    <a:lvl2pPr marL="609528" algn="l" defTabSz="609528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pitchFamily="33" charset="-128"/>
        <a:cs typeface="+mn-cs"/>
      </a:defRPr>
    </a:lvl2pPr>
    <a:lvl3pPr marL="1219058" algn="l" defTabSz="609528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pitchFamily="33" charset="-128"/>
        <a:cs typeface="+mn-cs"/>
      </a:defRPr>
    </a:lvl3pPr>
    <a:lvl4pPr marL="1828586" algn="l" defTabSz="609528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pitchFamily="33" charset="-128"/>
        <a:cs typeface="+mn-cs"/>
      </a:defRPr>
    </a:lvl4pPr>
    <a:lvl5pPr marL="2438115" algn="l" defTabSz="609528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pitchFamily="33" charset="-128"/>
        <a:cs typeface="+mn-cs"/>
      </a:defRPr>
    </a:lvl5pPr>
    <a:lvl6pPr marL="3047797" algn="l" defTabSz="6095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355" algn="l" defTabSz="6095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15" algn="l" defTabSz="6095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473" algn="l" defTabSz="6095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8C44-DDF9-3749-ACF5-CE6D4EBD2E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8C44-DDF9-3749-ACF5-CE6D4EBD2E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76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ABC78-1DD8-2E78-CD55-F83A6985E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FB4CF0-5414-AD90-70BA-ABCB6B2482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0381D7-CFB5-31EC-CD91-8F5CF8308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B61A8-D979-09B7-5743-3CEEC4E647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8C44-DDF9-3749-ACF5-CE6D4EBD2EE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73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8C44-DDF9-3749-ACF5-CE6D4EBD2E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93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8C44-DDF9-3749-ACF5-CE6D4EBD2E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5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8C44-DDF9-3749-ACF5-CE6D4EBD2E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E5E88-1392-340C-69FF-41C69F48D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B4884D-5065-A27B-8D4B-0AC20243B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55D27A-A2E6-364E-24A7-878CA9BE5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50FD0-120E-1ADF-919D-88B0D7C3E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8C44-DDF9-3749-ACF5-CE6D4EBD2E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1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64B91-EE32-6F79-A9A8-62533727C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410786-B9C4-A51B-C370-51F031D85F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DC800E-4D29-6184-8899-D56B83150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54E2E-8FAB-E899-BB55-1A80173FB0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8C44-DDF9-3749-ACF5-CE6D4EBD2E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00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8C44-DDF9-3749-ACF5-CE6D4EBD2E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15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8C44-DDF9-3749-ACF5-CE6D4EBD2E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0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431F0-1625-04BD-F6C1-0305D6647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F56DB0-46A1-8A12-D118-2A89EFE99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B2C170-938D-6132-ED88-BBD53ADF2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E778F-7744-9707-F427-E6D731DAC4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8C44-DDF9-3749-ACF5-CE6D4EBD2E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4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>
              <a:defRPr sz="15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-1922" y="2155825"/>
            <a:ext cx="9145923" cy="2261395"/>
          </a:xfrm>
        </p:spPr>
        <p:txBody>
          <a:bodyPr rtlCol="0">
            <a:normAutofit/>
          </a:bodyPr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lang="id-ID" noProof="0" dirty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234407" y="6277769"/>
            <a:ext cx="586581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AI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234407" y="6277769"/>
            <a:ext cx="586581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AI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234407" y="6277769"/>
            <a:ext cx="586581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1" y="2165350"/>
            <a:ext cx="3830613" cy="2166144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endParaRPr lang="en-US" noProof="0"/>
          </a:p>
        </p:txBody>
      </p:sp>
      <p:pic>
        <p:nvPicPr>
          <p:cNvPr id="25" name="Picture 24" descr="LAI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34407" y="6277769"/>
            <a:ext cx="586581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2122488"/>
            <a:ext cx="4571630" cy="2617788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25" name="Picture 24" descr="LAI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34407" y="6277769"/>
            <a:ext cx="586581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4572597" y="1686403"/>
            <a:ext cx="4571630" cy="3493295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25" name="Picture 24" descr="LAI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234407" y="6277769"/>
            <a:ext cx="586581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59375" y="2277818"/>
            <a:ext cx="685711" cy="685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233412" y="2277818"/>
            <a:ext cx="685711" cy="685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624898" y="2277818"/>
            <a:ext cx="685711" cy="685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29" name="Picture 28" descr="LAI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-1" y="0"/>
            <a:ext cx="9144001" cy="3376691"/>
          </a:xfrm>
        </p:spPr>
        <p:txBody>
          <a:bodyPr rtlCol="0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med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A5A6A5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F1730293-CE50-CF47-A819-F1125F1C84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132952" y="6173789"/>
            <a:ext cx="553849" cy="182563"/>
          </a:xfrm>
          <a:prstGeom prst="rect">
            <a:avLst/>
          </a:prstGeom>
        </p:spPr>
        <p:txBody>
          <a:bodyPr lIns="121912" tIns="60956" rIns="121912" bIns="60956" anchor="ctr">
            <a:prstTxWarp prst="textNoShape">
              <a:avLst/>
            </a:prstTxWarp>
          </a:bodyPr>
          <a:lstStyle/>
          <a:p>
            <a:pPr algn="ctr"/>
            <a:fld id="{D2A80452-6C1B-A14F-B68E-7CFA388D6371}" type="slidenum">
              <a:rPr lang="en-US" sz="900">
                <a:solidFill>
                  <a:schemeClr val="accent3"/>
                </a:solidFill>
                <a:latin typeface="Roboto Regular" charset="0"/>
                <a:ea typeface="Roboto Regular" charset="0"/>
                <a:cs typeface="Roboto Regular" charset="0"/>
              </a:rPr>
              <a:pPr algn="ctr"/>
              <a:t>‹#›</a:t>
            </a:fld>
            <a:endParaRPr lang="en-US" sz="900" dirty="0">
              <a:solidFill>
                <a:schemeClr val="accent3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</p:sldLayoutIdLst>
  <p:transition spd="med" advClick="0" advTm="2000">
    <p:fade/>
  </p:transition>
  <p:hf hdr="0" ftr="0" dt="0"/>
  <p:txStyles>
    <p:titleStyle>
      <a:lvl1pPr algn="ctr" defTabSz="456354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Roboto Light"/>
          <a:ea typeface="ＭＳ Ｐゴシック" pitchFamily="33" charset="-128"/>
          <a:cs typeface="Roboto Light"/>
        </a:defRPr>
      </a:lvl1pPr>
      <a:lvl2pPr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2pPr>
      <a:lvl3pPr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3pPr>
      <a:lvl4pPr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4pPr>
      <a:lvl5pPr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5pPr>
      <a:lvl6pPr marL="228573"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6pPr>
      <a:lvl7pPr marL="457146"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7pPr>
      <a:lvl8pPr marL="685719"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8pPr>
      <a:lvl9pPr marL="914293"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9pPr>
    </p:titleStyle>
    <p:bodyStyle>
      <a:lvl1pPr algn="l" defTabSz="456354" rtl="0" fontAlgn="base">
        <a:spcBef>
          <a:spcPct val="20000"/>
        </a:spcBef>
        <a:spcAft>
          <a:spcPct val="0"/>
        </a:spcAft>
        <a:buFont typeface="Arial" pitchFamily="33" charset="0"/>
        <a:defRPr sz="1500" kern="1200">
          <a:solidFill>
            <a:schemeClr val="tx1"/>
          </a:solidFill>
          <a:latin typeface="Roboto Light"/>
          <a:ea typeface="ＭＳ Ｐゴシック" pitchFamily="33" charset="-128"/>
          <a:cs typeface="Roboto Light"/>
        </a:defRPr>
      </a:lvl1pPr>
      <a:lvl2pPr marL="456354" algn="l" defTabSz="456354" rtl="0" fontAlgn="base">
        <a:spcBef>
          <a:spcPct val="20000"/>
        </a:spcBef>
        <a:spcAft>
          <a:spcPct val="0"/>
        </a:spcAft>
        <a:buFont typeface="Arial" pitchFamily="33" charset="0"/>
        <a:defRPr sz="1400" kern="1200">
          <a:solidFill>
            <a:schemeClr val="tx1"/>
          </a:solidFill>
          <a:latin typeface="Roboto Light"/>
          <a:ea typeface="ＭＳ Ｐゴシック" pitchFamily="33" charset="-128"/>
          <a:cs typeface="Roboto Light"/>
        </a:defRPr>
      </a:lvl2pPr>
      <a:lvl3pPr marL="913500" algn="l" defTabSz="456354" rtl="0" fontAlgn="base">
        <a:spcBef>
          <a:spcPct val="20000"/>
        </a:spcBef>
        <a:spcAft>
          <a:spcPct val="0"/>
        </a:spcAft>
        <a:buFont typeface="Arial" pitchFamily="33" charset="0"/>
        <a:defRPr sz="1100" kern="1200">
          <a:solidFill>
            <a:schemeClr val="tx1"/>
          </a:solidFill>
          <a:latin typeface="Roboto Light"/>
          <a:ea typeface="ＭＳ Ｐゴシック" pitchFamily="33" charset="-128"/>
          <a:cs typeface="Roboto Light"/>
        </a:defRPr>
      </a:lvl3pPr>
      <a:lvl4pPr marL="1370647" algn="l" defTabSz="456354" rtl="0" fontAlgn="base">
        <a:spcBef>
          <a:spcPct val="20000"/>
        </a:spcBef>
        <a:spcAft>
          <a:spcPct val="0"/>
        </a:spcAft>
        <a:buFont typeface="Arial" pitchFamily="33" charset="0"/>
        <a:defRPr sz="800" kern="1200">
          <a:solidFill>
            <a:schemeClr val="tx1"/>
          </a:solidFill>
          <a:latin typeface="Roboto Light"/>
          <a:ea typeface="ＭＳ Ｐゴシック" pitchFamily="33" charset="-128"/>
          <a:cs typeface="Roboto Light"/>
        </a:defRPr>
      </a:lvl4pPr>
      <a:lvl5pPr marL="1827793" algn="l" defTabSz="456354" rtl="0" fontAlgn="base">
        <a:spcBef>
          <a:spcPct val="20000"/>
        </a:spcBef>
        <a:spcAft>
          <a:spcPct val="0"/>
        </a:spcAft>
        <a:buFont typeface="Arial" pitchFamily="33" charset="0"/>
        <a:defRPr sz="800" kern="1200">
          <a:solidFill>
            <a:schemeClr val="tx1"/>
          </a:solidFill>
          <a:latin typeface="Roboto Light"/>
          <a:ea typeface="ＭＳ Ｐゴシック" pitchFamily="33" charset="-128"/>
          <a:cs typeface="Roboto Light"/>
        </a:defRPr>
      </a:lvl5pPr>
      <a:lvl6pPr marL="2514097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4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3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2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lai.org/events/288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lai.org/events/288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1540" y="1290824"/>
            <a:ext cx="7777160" cy="430883"/>
          </a:xfrm>
          <a:prstGeom prst="rect">
            <a:avLst/>
          </a:prstGeom>
          <a:noFill/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March 2024</a:t>
            </a:r>
          </a:p>
        </p:txBody>
      </p:sp>
      <p:sp>
        <p:nvSpPr>
          <p:cNvPr id="8" name="Rectangle 7"/>
          <p:cNvSpPr/>
          <p:nvPr/>
        </p:nvSpPr>
        <p:spPr>
          <a:xfrm>
            <a:off x="713582" y="1246982"/>
            <a:ext cx="75406" cy="4516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1" b="14411"/>
          <a:stretch>
            <a:fillRect/>
          </a:stretch>
        </p:blipFill>
        <p:spPr/>
      </p:pic>
      <p:pic>
        <p:nvPicPr>
          <p:cNvPr id="10" name="Picture 9" descr="LAI_logo_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8988" y="4655071"/>
            <a:ext cx="7646988" cy="323161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Roboto Regular" charset="0"/>
                <a:ea typeface="Roboto Regular" charset="0"/>
                <a:cs typeface="Roboto Regular" charset="0"/>
              </a:rPr>
              <a:t>BALTIMORE CHAPTER OF LAMBDA ALPHA INTERNATIONAL </a:t>
            </a:r>
            <a:endParaRPr lang="en-US" sz="1800" i="1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8176" y="4634310"/>
            <a:ext cx="75406" cy="4516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57949"/>
            <a:ext cx="9144000" cy="815604"/>
          </a:xfrm>
          <a:prstGeom prst="rect">
            <a:avLst/>
          </a:prstGeom>
          <a:noFill/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LAI REGIONAL STUDY TOUR: COPENHAGEN </a:t>
            </a:r>
          </a:p>
          <a:p>
            <a:pPr algn="ctr"/>
            <a:r>
              <a:rPr lang="en-US" sz="250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A City in Transition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CBDC4A-EC7D-CCFB-40AD-0DB6E7411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76" y="1373553"/>
            <a:ext cx="4770048" cy="26827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25F54B-C57E-8CA4-B791-A72821E76488}"/>
              </a:ext>
            </a:extLst>
          </p:cNvPr>
          <p:cNvSpPr txBox="1"/>
          <p:nvPr/>
        </p:nvSpPr>
        <p:spPr bwMode="auto">
          <a:xfrm>
            <a:off x="669303" y="2046362"/>
            <a:ext cx="808819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4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Join us!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Transformation of Harbor and Former Industrial District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May 16 – 17, 2024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u="sng" kern="100" dirty="0">
                <a:solidFill>
                  <a:srgbClr val="467886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https://www.lai.org/events/2886</a:t>
            </a:r>
            <a:endParaRPr lang="en-US" sz="1800" u="sng" kern="100" dirty="0">
              <a:solidFill>
                <a:srgbClr val="467886"/>
              </a:solidFill>
              <a:effectLst/>
              <a:latin typeface="Lato" panose="020F05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3960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47734-680C-D9DB-7953-8CE3CC37E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F624DEB2-9917-656E-908E-64A64E7B5398}"/>
              </a:ext>
            </a:extLst>
          </p:cNvPr>
          <p:cNvSpPr txBox="1"/>
          <p:nvPr/>
        </p:nvSpPr>
        <p:spPr>
          <a:xfrm>
            <a:off x="0" y="557949"/>
            <a:ext cx="9144000" cy="815604"/>
          </a:xfrm>
          <a:prstGeom prst="rect">
            <a:avLst/>
          </a:prstGeom>
          <a:noFill/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LAI REGIONAL STUDY TOUR: COPENHAGEN </a:t>
            </a:r>
          </a:p>
          <a:p>
            <a:pPr algn="ctr"/>
            <a:r>
              <a:rPr lang="en-US" sz="250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A City in Transition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758B46-0EC7-A5F4-63A2-E4F2B04C9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76" y="1373553"/>
            <a:ext cx="4770048" cy="26827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A55BD2-1EDD-CF7A-59CB-82B1B28E47E2}"/>
              </a:ext>
            </a:extLst>
          </p:cNvPr>
          <p:cNvSpPr txBox="1"/>
          <p:nvPr/>
        </p:nvSpPr>
        <p:spPr bwMode="auto">
          <a:xfrm>
            <a:off x="669303" y="2046362"/>
            <a:ext cx="808819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4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Join us!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Transformation of Harbor and Former Industrial District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May 16 – 17, 2024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u="sng" kern="100" dirty="0">
                <a:solidFill>
                  <a:srgbClr val="467886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https://www.lai.org/events/2886</a:t>
            </a:r>
            <a:endParaRPr lang="en-US" sz="1800" u="sng" kern="100" dirty="0">
              <a:solidFill>
                <a:srgbClr val="467886"/>
              </a:solidFill>
              <a:effectLst/>
              <a:latin typeface="Lato" panose="020F05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4590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57949"/>
            <a:ext cx="9144000" cy="427038"/>
          </a:xfrm>
          <a:prstGeom prst="rect">
            <a:avLst/>
          </a:prstGeom>
          <a:noFill/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CHAPTER MEMBER NEWS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1085" y="1106460"/>
            <a:ext cx="8691513" cy="558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In Memoriam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sz="1800" b="1" i="0" u="none" strike="noStrike" baseline="0" dirty="0">
              <a:latin typeface="ProximaNova-Extrabld"/>
            </a:endParaRPr>
          </a:p>
          <a:p>
            <a:pPr algn="ctr"/>
            <a:endParaRPr lang="en-US" sz="1800" b="1" dirty="0">
              <a:latin typeface="ProximaNova-Extrabld"/>
            </a:endParaRPr>
          </a:p>
          <a:p>
            <a:pPr algn="ctr"/>
            <a:endParaRPr lang="en-US" sz="1800" b="1" i="0" u="none" strike="noStrike" baseline="0" dirty="0">
              <a:latin typeface="ProximaNova-Extrabld"/>
            </a:endParaRPr>
          </a:p>
          <a:p>
            <a:pPr algn="ctr"/>
            <a:endParaRPr lang="en-US" sz="1800" b="1" dirty="0">
              <a:latin typeface="ProximaNova-Extrabld"/>
            </a:endParaRPr>
          </a:p>
          <a:p>
            <a:pPr algn="ctr"/>
            <a:endParaRPr lang="en-US" sz="1800" b="1" i="0" u="none" strike="noStrike" baseline="0" dirty="0">
              <a:latin typeface="ProximaNova-Extrabld"/>
            </a:endParaRPr>
          </a:p>
          <a:p>
            <a:pPr algn="ctr"/>
            <a:endParaRPr lang="en-US" sz="1800" b="1" dirty="0">
              <a:latin typeface="ProximaNova-Extrabld"/>
            </a:endParaRPr>
          </a:p>
          <a:p>
            <a:pPr algn="ctr"/>
            <a:endParaRPr lang="en-US" sz="1800" b="1" i="0" u="none" strike="noStrike" baseline="0" dirty="0">
              <a:latin typeface="ProximaNova-Extrabld"/>
            </a:endParaRPr>
          </a:p>
          <a:p>
            <a:pPr algn="ctr"/>
            <a:endParaRPr lang="en-US" sz="1800" b="1" dirty="0">
              <a:latin typeface="ProximaNova-Extrabld"/>
            </a:endParaRPr>
          </a:p>
          <a:p>
            <a:pPr algn="ctr"/>
            <a:endParaRPr lang="en-US" sz="1800" b="1" i="0" u="none" strike="noStrike" baseline="0" dirty="0">
              <a:latin typeface="ProximaNova-Extrabld"/>
            </a:endParaRPr>
          </a:p>
          <a:p>
            <a:pPr algn="ctr"/>
            <a:endParaRPr lang="en-US" sz="1800" b="1" dirty="0">
              <a:latin typeface="ProximaNova-Extrabld"/>
            </a:endParaRPr>
          </a:p>
          <a:p>
            <a:pPr algn="ctr"/>
            <a:r>
              <a:rPr lang="en-US" sz="1800" b="1" i="0" u="none" strike="noStrike" baseline="0" dirty="0">
                <a:latin typeface="ProximaNova-Extrabld"/>
              </a:rPr>
              <a:t>STANLEY KEYSER</a:t>
            </a:r>
          </a:p>
          <a:p>
            <a:pPr algn="ctr"/>
            <a:r>
              <a:rPr lang="en-US" sz="1800" dirty="0">
                <a:latin typeface="ProximaNova-Extrabld"/>
              </a:rPr>
              <a:t>Keyser Development Corp.</a:t>
            </a:r>
          </a:p>
          <a:p>
            <a:pPr algn="ctr"/>
            <a:endParaRPr lang="en-US" sz="1800" i="0" u="none" strike="noStrike" baseline="0">
              <a:latin typeface="ProximaNova-Extrabld"/>
            </a:endParaRPr>
          </a:p>
          <a:p>
            <a:pPr algn="ctr"/>
            <a:r>
              <a:rPr lang="en-US" sz="1800" i="0" u="none" strike="noStrike" baseline="0">
                <a:latin typeface="ProximaNova-Extrabld"/>
              </a:rPr>
              <a:t>LAI </a:t>
            </a:r>
            <a:r>
              <a:rPr lang="en-US" sz="1800" dirty="0">
                <a:latin typeface="ProximaNova-Extrabld"/>
              </a:rPr>
              <a:t>Baltimore Member since 2004</a:t>
            </a:r>
          </a:p>
          <a:p>
            <a:pPr algn="ctr"/>
            <a:endParaRPr lang="en-US" sz="1800" i="0" u="none" strike="noStrike" baseline="0" dirty="0">
              <a:latin typeface="ProximaNova-Bold"/>
            </a:endParaRPr>
          </a:p>
          <a:p>
            <a:pPr algn="ctr"/>
            <a:endParaRPr lang="en-US" sz="1800" b="1" i="0" u="none" strike="noStrike" baseline="0" dirty="0">
              <a:latin typeface="ProximaNova-Extrabld"/>
            </a:endParaRPr>
          </a:p>
        </p:txBody>
      </p:sp>
      <p:pic>
        <p:nvPicPr>
          <p:cNvPr id="6" name="Picture 5" descr="A person in a blue jacket&#10;&#10;Description automatically generated">
            <a:extLst>
              <a:ext uri="{FF2B5EF4-FFF2-40B4-BE49-F238E27FC236}">
                <a16:creationId xmlns:a16="http://schemas.microsoft.com/office/drawing/2014/main" id="{FDC75C2D-7C06-C4E8-C000-16E25F51F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482" y="1588367"/>
            <a:ext cx="4554718" cy="301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9686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57949"/>
            <a:ext cx="9144000" cy="427038"/>
          </a:xfrm>
          <a:prstGeom prst="rect">
            <a:avLst/>
          </a:prstGeom>
          <a:noFill/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CHAPTER MEMBER NEWS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1085" y="1106460"/>
            <a:ext cx="8691513" cy="493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We welcome new member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sz="1800" b="1" i="0" u="none" strike="noStrike" baseline="0" dirty="0">
              <a:latin typeface="ProximaNova-Extrabld"/>
            </a:endParaRPr>
          </a:p>
          <a:p>
            <a:pPr algn="ctr"/>
            <a:endParaRPr lang="en-US" sz="1800" b="1" dirty="0">
              <a:latin typeface="ProximaNova-Extrabld"/>
            </a:endParaRPr>
          </a:p>
          <a:p>
            <a:pPr algn="ctr"/>
            <a:endParaRPr lang="en-US" sz="1800" b="1" i="0" u="none" strike="noStrike" baseline="0" dirty="0">
              <a:latin typeface="ProximaNova-Extrabld"/>
            </a:endParaRPr>
          </a:p>
          <a:p>
            <a:pPr algn="ctr"/>
            <a:endParaRPr lang="en-US" sz="1800" b="1" dirty="0">
              <a:latin typeface="ProximaNova-Extrabld"/>
            </a:endParaRPr>
          </a:p>
          <a:p>
            <a:pPr algn="ctr"/>
            <a:endParaRPr lang="en-US" sz="1800" b="1" i="0" u="none" strike="noStrike" baseline="0" dirty="0">
              <a:latin typeface="ProximaNova-Extrabld"/>
            </a:endParaRPr>
          </a:p>
          <a:p>
            <a:pPr algn="ctr"/>
            <a:endParaRPr lang="en-US" sz="1800" b="1" dirty="0">
              <a:latin typeface="ProximaNova-Extrabld"/>
            </a:endParaRPr>
          </a:p>
          <a:p>
            <a:pPr algn="ctr"/>
            <a:endParaRPr lang="en-US" sz="1800" b="1" i="0" u="none" strike="noStrike" baseline="0" dirty="0">
              <a:latin typeface="ProximaNova-Extrabld"/>
            </a:endParaRPr>
          </a:p>
          <a:p>
            <a:pPr algn="ctr"/>
            <a:endParaRPr lang="en-US" sz="1800" b="1" dirty="0">
              <a:latin typeface="ProximaNova-Extrabld"/>
            </a:endParaRPr>
          </a:p>
          <a:p>
            <a:pPr algn="ctr"/>
            <a:endParaRPr lang="en-US" sz="1800" b="1" i="0" u="none" strike="noStrike" baseline="0" dirty="0">
              <a:latin typeface="ProximaNova-Extrabld"/>
            </a:endParaRPr>
          </a:p>
          <a:p>
            <a:pPr algn="ctr"/>
            <a:r>
              <a:rPr lang="en-US" sz="1800" b="1" i="0" u="none" strike="noStrike" baseline="0" dirty="0">
                <a:latin typeface="ProximaNova-Extrabld"/>
              </a:rPr>
              <a:t>CHRISTOPHER N. MURN</a:t>
            </a:r>
            <a:endParaRPr lang="en-US" sz="1800" i="0" u="none" strike="noStrike" baseline="0" dirty="0">
              <a:latin typeface="ProximaNova-Bold"/>
            </a:endParaRPr>
          </a:p>
          <a:p>
            <a:pPr algn="ctr"/>
            <a:r>
              <a:rPr lang="en-US" sz="1800" dirty="0">
                <a:effectLst/>
                <a:latin typeface="ProximaNova-Semibold"/>
                <a:ea typeface="Calibri" panose="020F0502020204030204" pitchFamily="34" charset="0"/>
              </a:rPr>
              <a:t>President</a:t>
            </a:r>
          </a:p>
          <a:p>
            <a:pPr algn="ctr"/>
            <a:r>
              <a:rPr lang="en-US" sz="1800" dirty="0" err="1">
                <a:latin typeface="ProximaNova-Semibold"/>
                <a:ea typeface="Calibri" panose="020F0502020204030204" pitchFamily="34" charset="0"/>
              </a:rPr>
              <a:t>Murn</a:t>
            </a:r>
            <a:r>
              <a:rPr lang="en-US" sz="1800" dirty="0">
                <a:latin typeface="ProximaNova-Semibold"/>
                <a:ea typeface="Calibri" panose="020F0502020204030204" pitchFamily="34" charset="0"/>
              </a:rPr>
              <a:t> Development, LLC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648EE-C9A8-3BC8-BBFA-676DB263F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634" y="2176557"/>
            <a:ext cx="2142414" cy="214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3057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57949"/>
            <a:ext cx="9144000" cy="427038"/>
          </a:xfrm>
          <a:prstGeom prst="rect">
            <a:avLst/>
          </a:prstGeom>
          <a:noFill/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CHAPTER MEMBER NEWS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1085" y="1106460"/>
            <a:ext cx="8691513" cy="493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We welcome new member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sz="1800" b="1" i="0" u="none" strike="noStrike" baseline="0" dirty="0">
              <a:latin typeface="ProximaNova-Extrabld"/>
            </a:endParaRPr>
          </a:p>
          <a:p>
            <a:pPr algn="ctr"/>
            <a:endParaRPr lang="en-US" sz="1800" b="1" dirty="0">
              <a:latin typeface="ProximaNova-Extrabld"/>
            </a:endParaRPr>
          </a:p>
          <a:p>
            <a:pPr algn="ctr"/>
            <a:endParaRPr lang="en-US" sz="1800" b="1" i="0" u="none" strike="noStrike" baseline="0" dirty="0">
              <a:latin typeface="ProximaNova-Extrabld"/>
            </a:endParaRPr>
          </a:p>
          <a:p>
            <a:pPr algn="ctr"/>
            <a:endParaRPr lang="en-US" sz="1800" b="1" dirty="0">
              <a:latin typeface="ProximaNova-Extrabld"/>
            </a:endParaRPr>
          </a:p>
          <a:p>
            <a:pPr algn="ctr"/>
            <a:endParaRPr lang="en-US" sz="1800" b="1" i="0" u="none" strike="noStrike" baseline="0" dirty="0">
              <a:latin typeface="ProximaNova-Extrabld"/>
            </a:endParaRPr>
          </a:p>
          <a:p>
            <a:pPr algn="ctr"/>
            <a:endParaRPr lang="en-US" sz="1800" b="1" dirty="0">
              <a:latin typeface="ProximaNova-Extrabld"/>
            </a:endParaRPr>
          </a:p>
          <a:p>
            <a:pPr algn="ctr"/>
            <a:endParaRPr lang="en-US" sz="1800" b="1" i="0" u="none" strike="noStrike" baseline="0" dirty="0">
              <a:latin typeface="ProximaNova-Extrabld"/>
            </a:endParaRPr>
          </a:p>
          <a:p>
            <a:pPr algn="ctr"/>
            <a:endParaRPr lang="en-US" sz="1800" b="1" dirty="0">
              <a:latin typeface="ProximaNova-Extrabld"/>
            </a:endParaRPr>
          </a:p>
          <a:p>
            <a:pPr algn="ctr"/>
            <a:endParaRPr lang="en-US" sz="1800" b="1" i="0" u="none" strike="noStrike" baseline="0" dirty="0">
              <a:latin typeface="ProximaNova-Extrabld"/>
            </a:endParaRPr>
          </a:p>
          <a:p>
            <a:pPr algn="ctr"/>
            <a:r>
              <a:rPr lang="en-US" sz="1800" b="1" dirty="0">
                <a:latin typeface="ProximaNova-Extrabld"/>
              </a:rPr>
              <a:t>KEITH GILLAN</a:t>
            </a:r>
            <a:endParaRPr lang="en-US" sz="1800" i="0" u="none" strike="noStrike" baseline="0" dirty="0">
              <a:latin typeface="ProximaNova-Bold"/>
            </a:endParaRPr>
          </a:p>
          <a:p>
            <a:pPr algn="ctr"/>
            <a:r>
              <a:rPr lang="en-US" sz="1800" dirty="0">
                <a:effectLst/>
                <a:latin typeface="ProximaNova-Semibold"/>
                <a:ea typeface="Calibri" panose="020F0502020204030204" pitchFamily="34" charset="0"/>
              </a:rPr>
              <a:t>President</a:t>
            </a:r>
          </a:p>
          <a:p>
            <a:pPr algn="ctr"/>
            <a:r>
              <a:rPr lang="en-US" sz="1800" dirty="0" err="1">
                <a:latin typeface="ProximaNova-Semibold"/>
                <a:ea typeface="Calibri" panose="020F0502020204030204" pitchFamily="34" charset="0"/>
              </a:rPr>
              <a:t>Murn</a:t>
            </a:r>
            <a:r>
              <a:rPr lang="en-US" sz="1800" dirty="0">
                <a:latin typeface="ProximaNova-Semibold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ProximaNova-Semibold"/>
                <a:ea typeface="Calibri" panose="020F0502020204030204" pitchFamily="34" charset="0"/>
              </a:rPr>
              <a:t>Managment</a:t>
            </a:r>
            <a:r>
              <a:rPr lang="en-US" sz="1800" dirty="0">
                <a:latin typeface="ProximaNova-Semibold"/>
                <a:ea typeface="Calibri" panose="020F0502020204030204" pitchFamily="34" charset="0"/>
              </a:rPr>
              <a:t>, LLC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8297D-B3B2-4C04-BE3B-196CE320E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701" y="2140574"/>
            <a:ext cx="2220597" cy="218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1120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96C70-A959-1351-35E4-CE2DA626C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EF04CC23-F548-5E80-45C7-E541A6265138}"/>
              </a:ext>
            </a:extLst>
          </p:cNvPr>
          <p:cNvSpPr txBox="1"/>
          <p:nvPr/>
        </p:nvSpPr>
        <p:spPr>
          <a:xfrm>
            <a:off x="0" y="557949"/>
            <a:ext cx="9144000" cy="427038"/>
          </a:xfrm>
          <a:prstGeom prst="rect">
            <a:avLst/>
          </a:prstGeom>
          <a:noFill/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CHAPTER MEMBER NEWS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B04DB2-8E84-BFAA-D696-28B752570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85" y="1106460"/>
            <a:ext cx="8691513" cy="447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We welcome new  Membership Committee member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sz="1800" b="1" i="0" u="none" strike="noStrike" baseline="0" dirty="0">
              <a:latin typeface="ProximaNova-Extrabld"/>
            </a:endParaRPr>
          </a:p>
          <a:p>
            <a:pPr algn="ctr"/>
            <a:endParaRPr lang="en-US" sz="1800" b="1" dirty="0">
              <a:latin typeface="ProximaNova-Extrabld"/>
            </a:endParaRPr>
          </a:p>
          <a:p>
            <a:pPr algn="ctr"/>
            <a:endParaRPr lang="en-US" sz="1800" b="1" i="0" u="none" strike="noStrike" baseline="0" dirty="0">
              <a:latin typeface="ProximaNova-Extrabld"/>
            </a:endParaRPr>
          </a:p>
          <a:p>
            <a:pPr algn="ctr"/>
            <a:endParaRPr lang="en-US" sz="1800" b="1" dirty="0">
              <a:latin typeface="ProximaNova-Extrabld"/>
            </a:endParaRPr>
          </a:p>
          <a:p>
            <a:pPr algn="ctr"/>
            <a:endParaRPr lang="en-US" sz="1800" b="1" i="0" u="none" strike="noStrike" baseline="0" dirty="0">
              <a:latin typeface="ProximaNova-Extrabld"/>
            </a:endParaRPr>
          </a:p>
          <a:p>
            <a:pPr algn="ctr"/>
            <a:endParaRPr lang="en-US" sz="1800" b="1" dirty="0">
              <a:latin typeface="ProximaNova-Extrabld"/>
            </a:endParaRPr>
          </a:p>
          <a:p>
            <a:pPr algn="ctr"/>
            <a:endParaRPr lang="en-US" sz="1800" b="1" i="0" u="none" strike="noStrike" baseline="0" dirty="0">
              <a:latin typeface="ProximaNova-Extrabld"/>
            </a:endParaRPr>
          </a:p>
          <a:p>
            <a:pPr algn="ctr"/>
            <a:endParaRPr lang="en-US" sz="1800" b="1" dirty="0">
              <a:latin typeface="ProximaNova-Extrabld"/>
            </a:endParaRPr>
          </a:p>
          <a:p>
            <a:pPr algn="ctr"/>
            <a:endParaRPr lang="en-US" sz="1800" b="1" i="0" u="none" strike="noStrike" baseline="0" dirty="0">
              <a:latin typeface="ProximaNova-Extrabld"/>
            </a:endParaRPr>
          </a:p>
          <a:p>
            <a:pPr algn="ctr"/>
            <a:r>
              <a:rPr lang="en-US" sz="1800" b="1" dirty="0">
                <a:latin typeface="ProximaNova-Extrabld"/>
              </a:rPr>
              <a:t>KEN RICE</a:t>
            </a:r>
            <a:endParaRPr lang="en-US" sz="1800" i="0" u="none" strike="noStrike" baseline="0" dirty="0">
              <a:latin typeface="ProximaNova-Bold"/>
            </a:endParaRPr>
          </a:p>
          <a:p>
            <a:pPr algn="ctr"/>
            <a:r>
              <a:rPr lang="en-US" sz="1800" dirty="0">
                <a:effectLst/>
                <a:latin typeface="ProximaNova-Semibold"/>
                <a:ea typeface="Calibri" panose="020F0502020204030204" pitchFamily="34" charset="0"/>
              </a:rPr>
              <a:t>Managing Member</a:t>
            </a:r>
          </a:p>
          <a:p>
            <a:pPr algn="ctr"/>
            <a:r>
              <a:rPr lang="en-US" sz="1800" dirty="0" err="1">
                <a:effectLst/>
                <a:latin typeface="ProximaNova-Semibold"/>
                <a:ea typeface="Calibri" panose="020F0502020204030204" pitchFamily="34" charset="0"/>
              </a:rPr>
              <a:t>BlueStone</a:t>
            </a:r>
            <a:r>
              <a:rPr lang="en-US" sz="1800" dirty="0">
                <a:effectLst/>
                <a:latin typeface="ProximaNova-Semibold"/>
                <a:ea typeface="Calibri" panose="020F0502020204030204" pitchFamily="34" charset="0"/>
              </a:rPr>
              <a:t> Development, LLC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erson in a suit and tie&#10;&#10;Description automatically generated">
            <a:extLst>
              <a:ext uri="{FF2B5EF4-FFF2-40B4-BE49-F238E27FC236}">
                <a16:creationId xmlns:a16="http://schemas.microsoft.com/office/drawing/2014/main" id="{BC5D2694-071E-ABD6-9368-762F7283C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676" y="1870886"/>
            <a:ext cx="2186329" cy="218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3789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AAE1B-3A13-460A-395F-2CAEDA5FA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2EB153E-E68C-FCAE-8514-FB802A34C405}"/>
              </a:ext>
            </a:extLst>
          </p:cNvPr>
          <p:cNvSpPr txBox="1"/>
          <p:nvPr/>
        </p:nvSpPr>
        <p:spPr>
          <a:xfrm>
            <a:off x="0" y="557949"/>
            <a:ext cx="9144000" cy="427038"/>
          </a:xfrm>
          <a:prstGeom prst="rect">
            <a:avLst/>
          </a:prstGeom>
          <a:noFill/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CHAPTER MEMBER NEWS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A4A32A-F9BA-9545-501D-C5CE0F989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85" y="1106460"/>
            <a:ext cx="8691513" cy="549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+mj-lt"/>
              </a:rPr>
              <a:t>We appreciate all of our LAI members - and our connections - who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+mj-lt"/>
              </a:rPr>
              <a:t>follow our chapter’s LinkedIn Page. </a:t>
            </a:r>
            <a:r>
              <a:rPr lang="en-US" sz="2200" i="1" dirty="0">
                <a:latin typeface="+mj-lt"/>
              </a:rPr>
              <a:t>If you haven’t yet</a:t>
            </a:r>
            <a:r>
              <a:rPr lang="en-US" sz="2200" dirty="0">
                <a:latin typeface="+mj-lt"/>
              </a:rPr>
              <a:t>, please do: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2200" dirty="0">
              <a:latin typeface="+mj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2200" b="1" dirty="0">
                <a:latin typeface="+mj-lt"/>
              </a:rPr>
              <a:t>Lambda Alpha International - Baltimore Chapter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latin typeface="+mj-lt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latin typeface="+mj-lt"/>
              </a:rPr>
              <a:t>We currently have 363 followers.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latin typeface="+mj-lt"/>
              </a:rPr>
              <a:t>[19 more since last month]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latin typeface="+mj-lt"/>
            </a:endParaRPr>
          </a:p>
          <a:p>
            <a:pPr marL="339725" marR="0" lvl="0" algn="ctr">
              <a:spcBef>
                <a:spcPts val="0"/>
              </a:spcBef>
              <a:spcAft>
                <a:spcPts val="0"/>
              </a:spcAft>
              <a:tabLst>
                <a:tab pos="8172450" algn="l"/>
              </a:tabLst>
            </a:pPr>
            <a:r>
              <a:rPr lang="en-US" sz="2200" dirty="0">
                <a:latin typeface="+mj-lt"/>
              </a:rPr>
              <a:t>We post about LAI International, LAI Baltimore, Land Economics Foundation, and info about you - our members and our speakers -  </a:t>
            </a:r>
          </a:p>
          <a:p>
            <a:pPr marL="339725" marR="0" lvl="0" algn="ctr">
              <a:spcBef>
                <a:spcPts val="0"/>
              </a:spcBef>
              <a:spcAft>
                <a:spcPts val="0"/>
              </a:spcAft>
              <a:tabLst>
                <a:tab pos="8172450" algn="l"/>
              </a:tabLst>
            </a:pPr>
            <a:r>
              <a:rPr lang="en-US" sz="2200" dirty="0">
                <a:latin typeface="+mj-lt"/>
              </a:rPr>
              <a:t>such as awards, news, podcasts or journalistic columns, authored research or books, events, civic or nonprofit boards that you joined, </a:t>
            </a:r>
          </a:p>
          <a:p>
            <a:pPr marL="339725" marR="0" lvl="0" algn="ctr">
              <a:spcBef>
                <a:spcPts val="0"/>
              </a:spcBef>
              <a:spcAft>
                <a:spcPts val="0"/>
              </a:spcAft>
              <a:tabLst>
                <a:tab pos="8172450" algn="l"/>
              </a:tabLst>
            </a:pPr>
            <a:r>
              <a:rPr lang="en-US" sz="2200" dirty="0">
                <a:latin typeface="+mj-lt"/>
              </a:rPr>
              <a:t>and other news </a:t>
            </a:r>
            <a:r>
              <a:rPr lang="en-US" sz="2200" i="1" dirty="0">
                <a:latin typeface="+mj-lt"/>
              </a:rPr>
              <a:t>you</a:t>
            </a:r>
            <a:r>
              <a:rPr lang="en-US" sz="2200" dirty="0">
                <a:latin typeface="+mj-lt"/>
              </a:rPr>
              <a:t> share with us.  </a:t>
            </a:r>
          </a:p>
          <a:p>
            <a:pPr algn="ctr"/>
            <a:endParaRPr lang="en-US" sz="2200" b="1" i="0" u="none" strike="noStrike" baseline="0" dirty="0">
              <a:latin typeface="+mj-lt"/>
            </a:endParaRPr>
          </a:p>
          <a:p>
            <a:pPr algn="ctr"/>
            <a:r>
              <a:rPr lang="en-US" sz="2200" b="1" dirty="0">
                <a:latin typeface="+mj-lt"/>
              </a:rPr>
              <a:t>Please share your news with us or on LinkedIn!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1648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57949"/>
            <a:ext cx="9144000" cy="427038"/>
          </a:xfrm>
          <a:prstGeom prst="rect">
            <a:avLst/>
          </a:prstGeom>
          <a:noFill/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 UPCOMING CHAPTER PROGRAMS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1286" y="1205084"/>
            <a:ext cx="8541428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lvl="1" algn="ctr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Wednesday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April 17</a:t>
            </a:r>
            <a:r>
              <a:rPr lang="en-US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12 Noon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1674E-287A-EF5A-EB3E-D4728CA5BEC0}"/>
              </a:ext>
            </a:extLst>
          </p:cNvPr>
          <p:cNvSpPr txBox="1"/>
          <p:nvPr/>
        </p:nvSpPr>
        <p:spPr bwMode="auto">
          <a:xfrm>
            <a:off x="602572" y="1702037"/>
            <a:ext cx="8541428" cy="24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61" tIns="91430" rIns="182861" bIns="91430" rtlCol="0" anchor="b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Topic:			Senior Housing Models </a:t>
            </a:r>
          </a:p>
          <a:p>
            <a:pPr defTabSz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  <a:p>
            <a:pPr defTabSz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Speaker:  	Jane Rohde</a:t>
            </a:r>
          </a:p>
          <a:p>
            <a:pPr defTabSz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				Principal JSR Associates, Inc. </a:t>
            </a:r>
          </a:p>
          <a:p>
            <a:pPr defTabSz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  <a:p>
            <a:pPr defTabSz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Venue: 		University of Maryland </a:t>
            </a:r>
            <a:r>
              <a:rPr lang="en-US" dirty="0" err="1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BioPark</a:t>
            </a:r>
            <a:endParaRPr lang="en-US" dirty="0"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DB518-AF94-0D49-F87D-57C7AA8B55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264" b="4264"/>
          <a:stretch/>
        </p:blipFill>
        <p:spPr>
          <a:xfrm>
            <a:off x="3952068" y="3950518"/>
            <a:ext cx="5191932" cy="290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886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57949"/>
            <a:ext cx="9144000" cy="427038"/>
          </a:xfrm>
          <a:prstGeom prst="rect">
            <a:avLst/>
          </a:prstGeom>
          <a:noFill/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UPCOMING CHAPTER PROGRAMS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1286" y="1205084"/>
            <a:ext cx="8541428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lvl="1" algn="ctr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Wednesday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May 15</a:t>
            </a:r>
            <a:r>
              <a:rPr lang="en-US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12 Noon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1674E-287A-EF5A-EB3E-D4728CA5BEC0}"/>
              </a:ext>
            </a:extLst>
          </p:cNvPr>
          <p:cNvSpPr txBox="1"/>
          <p:nvPr/>
        </p:nvSpPr>
        <p:spPr bwMode="auto">
          <a:xfrm>
            <a:off x="602572" y="1840675"/>
            <a:ext cx="8541428" cy="310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61" tIns="91430" rIns="182861" bIns="91430" rtlCol="0" anchor="b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Topic: 		Howard St Tunnel Redevelopment Project</a:t>
            </a:r>
            <a:br>
              <a:rPr lang="en-US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  <a:p>
            <a:pPr defTabSz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Speaker:  Brian Hammock	 </a:t>
            </a:r>
          </a:p>
          <a:p>
            <a:pPr defTabSz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			Executive Director</a:t>
            </a:r>
          </a:p>
          <a:p>
            <a:pPr defTabSz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			West North Avenue</a:t>
            </a:r>
          </a:p>
          <a:p>
            <a:pPr defTabSz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  <a:p>
            <a:pPr defTabSz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  <a:p>
            <a:pPr defTabSz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Venue:      Bio Park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23C7B-1D32-F3C3-9C61-B023A61E3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82" y="3967565"/>
            <a:ext cx="5607018" cy="287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8836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124B6-FEC5-C4CA-6864-7E64EA73A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9EC4C84-1F79-DA07-BCD0-C6F4A117934B}"/>
              </a:ext>
            </a:extLst>
          </p:cNvPr>
          <p:cNvSpPr txBox="1"/>
          <p:nvPr/>
        </p:nvSpPr>
        <p:spPr>
          <a:xfrm>
            <a:off x="0" y="557949"/>
            <a:ext cx="9144000" cy="427038"/>
          </a:xfrm>
          <a:prstGeom prst="rect">
            <a:avLst/>
          </a:prstGeom>
          <a:noFill/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 UPCOMING CHAPTER PROGRAMS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E9D8B6-1D40-E3B6-852A-C86B5DC8A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86" y="1205084"/>
            <a:ext cx="8541428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lvl="1" algn="ctr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Wednesday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June 19</a:t>
            </a:r>
            <a:r>
              <a:rPr lang="en-US" baseline="30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Noon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F92BC-2E78-C82A-6C42-892491D95A35}"/>
              </a:ext>
            </a:extLst>
          </p:cNvPr>
          <p:cNvSpPr txBox="1"/>
          <p:nvPr/>
        </p:nvSpPr>
        <p:spPr bwMode="auto">
          <a:xfrm>
            <a:off x="602572" y="1665806"/>
            <a:ext cx="8541428" cy="293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61" tIns="91430" rIns="182861" bIns="91430" rtlCol="0" anchor="b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Topic:			EBDI</a:t>
            </a:r>
          </a:p>
          <a:p>
            <a:pPr defTabSz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  <a:p>
            <a:pPr defTabSz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Speaker:  	Dr. Brett </a:t>
            </a:r>
            <a:r>
              <a:rPr lang="en-US" dirty="0" err="1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Theodos</a:t>
            </a:r>
            <a:r>
              <a:rPr lang="en-US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	</a:t>
            </a:r>
          </a:p>
          <a:p>
            <a:pPr defTabSz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				Senior Fellow and Director of the </a:t>
            </a:r>
          </a:p>
          <a:p>
            <a:pPr defTabSz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				Community Economic Development Hub</a:t>
            </a:r>
          </a:p>
          <a:p>
            <a:pPr defTabSz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  <a:p>
            <a:pPr defTabSz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Venue: 		University of Maryland </a:t>
            </a:r>
            <a:r>
              <a:rPr lang="en-US" dirty="0" err="1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BioPark</a:t>
            </a:r>
            <a:endParaRPr lang="en-US" dirty="0"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1E5706-3106-522B-FE68-7B9D78B75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677" y="3921832"/>
            <a:ext cx="2203323" cy="293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4356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LAI Theme">
  <a:themeElements>
    <a:clrScheme name="Custom 6">
      <a:dk1>
        <a:srgbClr val="000000"/>
      </a:dk1>
      <a:lt1>
        <a:sysClr val="window" lastClr="FFFFFF"/>
      </a:lt1>
      <a:dk2>
        <a:srgbClr val="2D4F70"/>
      </a:dk2>
      <a:lt2>
        <a:srgbClr val="88C1D5"/>
      </a:lt2>
      <a:accent1>
        <a:srgbClr val="2688AE"/>
      </a:accent1>
      <a:accent2>
        <a:srgbClr val="F6914E"/>
      </a:accent2>
      <a:accent3>
        <a:srgbClr val="999999"/>
      </a:accent3>
      <a:accent4>
        <a:srgbClr val="FF6633"/>
      </a:accent4>
      <a:accent5>
        <a:srgbClr val="000033"/>
      </a:accent5>
      <a:accent6>
        <a:srgbClr val="660033"/>
      </a:accent6>
      <a:hlink>
        <a:srgbClr val="2688AE"/>
      </a:hlink>
      <a:folHlink>
        <a:srgbClr val="2D4F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AAA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lIns="182861" tIns="91430" rIns="182861" bIns="91430" anchor="b">
        <a:prstTxWarp prst="textNoShape">
          <a:avLst/>
        </a:prstTxWarp>
        <a:spAutoFit/>
      </a:bodyPr>
      <a:lstStyle>
        <a:defPPr marL="182880" indent="-457200" defTabSz="457200">
          <a:lnSpc>
            <a:spcPct val="130000"/>
          </a:lnSpc>
          <a:spcBef>
            <a:spcPts val="0"/>
          </a:spcBef>
          <a:spcAft>
            <a:spcPts val="600"/>
          </a:spcAft>
          <a:buFont typeface="Wingdings" charset="2"/>
          <a:buChar char="§"/>
          <a:defRPr sz="3200" dirty="0" smtClean="0">
            <a:latin typeface="Roboto Light" charset="0"/>
            <a:ea typeface="Roboto Light" charset="0"/>
            <a:cs typeface="Roboto Light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32751</TotalTime>
  <Words>411</Words>
  <Application>Microsoft Office PowerPoint</Application>
  <PresentationFormat>On-screen Show (4:3)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ＭＳ Ｐゴシック</vt:lpstr>
      <vt:lpstr>Aptos</vt:lpstr>
      <vt:lpstr>Arial</vt:lpstr>
      <vt:lpstr>Calibri</vt:lpstr>
      <vt:lpstr>Lato</vt:lpstr>
      <vt:lpstr>ProximaNova-Bold</vt:lpstr>
      <vt:lpstr>ProximaNova-Extrabld</vt:lpstr>
      <vt:lpstr>ProximaNova-Semibold</vt:lpstr>
      <vt:lpstr>Roboto Black</vt:lpstr>
      <vt:lpstr>Roboto Light</vt:lpstr>
      <vt:lpstr>Roboto Regular</vt:lpstr>
      <vt:lpstr>LAI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LAI New Member PowerPoint Presentation</dc:title>
  <dc:creator>PS&amp;A Communications</dc:creator>
  <cp:lastModifiedBy>McGlynn Michael Dominic</cp:lastModifiedBy>
  <cp:revision>1057</cp:revision>
  <cp:lastPrinted>2017-02-01T14:03:48Z</cp:lastPrinted>
  <dcterms:created xsi:type="dcterms:W3CDTF">2016-01-29T19:46:01Z</dcterms:created>
  <dcterms:modified xsi:type="dcterms:W3CDTF">2024-03-19T18:19:30Z</dcterms:modified>
</cp:coreProperties>
</file>